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7" r:id="rId6"/>
    <p:sldId id="261" r:id="rId7"/>
    <p:sldId id="262" r:id="rId8"/>
    <p:sldId id="268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Bahnschrift Condensed" panose="020B0502040204020203" pitchFamily="34" charset="0"/>
      <p:regular r:id="rId14"/>
      <p:bold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Saira Medium" panose="020B0604020202020204" charset="0"/>
      <p:regular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53C31C-1B3C-592D-9CD4-54DE5EAABE56}" v="369" dt="2025-02-18T10:04:30.4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1671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Запуск Луны-10 на окололунную орбиту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Команда "dooplo" представляет проект, посвященный моделированию запуска автоматической межпланетной станции "Луна-10" и её выходу на окололунную орбиту. Мы покажем, как это было рассчитано и смоделировано, а также представим нашу команду.</a:t>
            </a:r>
            <a:endParaRPr lang="en-US" sz="175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364444-CE47-B0A0-D2DA-61060358A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8862" y="7727835"/>
            <a:ext cx="1733792" cy="390580"/>
          </a:xfrm>
          <a:prstGeom prst="rect">
            <a:avLst/>
          </a:prstGeom>
        </p:spPr>
      </p:pic>
      <p:pic>
        <p:nvPicPr>
          <p:cNvPr id="7" name="Picture 2" descr="Picture background">
            <a:extLst>
              <a:ext uri="{FF2B5EF4-FFF2-40B4-BE49-F238E27FC236}">
                <a16:creationId xmlns:a16="http://schemas.microsoft.com/office/drawing/2014/main" id="{945EC3B4-9040-35F5-8510-46C9D16CA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A089DF-13C9-0CA4-E9B5-4EB1946B7790}"/>
              </a:ext>
            </a:extLst>
          </p:cNvPr>
          <p:cNvSpPr txBox="1"/>
          <p:nvPr/>
        </p:nvSpPr>
        <p:spPr>
          <a:xfrm>
            <a:off x="6932000" y="7749083"/>
            <a:ext cx="76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1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/11</a:t>
            </a:r>
            <a:endParaRPr lang="ru-RU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28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Симуляция в KSP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8583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Наша команда создала модель спутника "Луна-10" в KSP, а также написала код автопилота для него.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378583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 кодом, файлами моделей и видео симуляции полета можно ознакомиться по ссылкам ниже.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7085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Симуляция в KSP позволила нам визуализировать процесс запуска и выхода на орбиту, а также проверить правильность наших расчетов.</a:t>
            </a:r>
            <a:endParaRPr lang="en-US" sz="175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BCB13C-2B97-EEB4-B0B9-961EFD759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862" y="7727835"/>
            <a:ext cx="1733792" cy="390580"/>
          </a:xfrm>
          <a:prstGeom prst="rect">
            <a:avLst/>
          </a:prstGeom>
        </p:spPr>
      </p:pic>
      <p:pic>
        <p:nvPicPr>
          <p:cNvPr id="7" name="Picture 2" descr="Picture background">
            <a:extLst>
              <a:ext uri="{FF2B5EF4-FFF2-40B4-BE49-F238E27FC236}">
                <a16:creationId xmlns:a16="http://schemas.microsoft.com/office/drawing/2014/main" id="{FAF40698-1C09-55AE-9BE3-DFDB6C94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4A795C-9B5D-8DAF-11E3-0FED4BF58178}"/>
              </a:ext>
            </a:extLst>
          </p:cNvPr>
          <p:cNvSpPr txBox="1"/>
          <p:nvPr/>
        </p:nvSpPr>
        <p:spPr>
          <a:xfrm>
            <a:off x="6932000" y="7749083"/>
            <a:ext cx="7663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 Condensed"/>
              </a:rPr>
              <a:t>10/11</a:t>
            </a:r>
            <a:endParaRPr lang="ru-RU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0122E-249A-B9EC-19DC-829A9A93526A}"/>
              </a:ext>
            </a:extLst>
          </p:cNvPr>
          <p:cNvSpPr txBox="1"/>
          <p:nvPr/>
        </p:nvSpPr>
        <p:spPr>
          <a:xfrm>
            <a:off x="12296851" y="3059321"/>
            <a:ext cx="1001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>
                <a:solidFill>
                  <a:schemeClr val="bg1"/>
                </a:solidFill>
                <a:ea typeface="Calibri"/>
                <a:cs typeface="Calibri"/>
              </a:rPr>
              <a:t>YouTube</a:t>
            </a:r>
          </a:p>
        </p:txBody>
      </p:sp>
      <p:pic>
        <p:nvPicPr>
          <p:cNvPr id="11" name="Рисунок 10" descr="Изображение выглядит как снимок экрана, текст, Графика,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057886EE-72D4-9917-8E2A-BD93D6DEA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532" y="113385"/>
            <a:ext cx="2896820" cy="29333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82955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Выводы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80190" y="2021919"/>
            <a:ext cx="484823" cy="484823"/>
          </a:xfrm>
          <a:prstGeom prst="roundRect">
            <a:avLst>
              <a:gd name="adj" fmla="val 4000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0688" y="2102644"/>
            <a:ext cx="123825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980396" y="202191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Итоги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980396" y="2487692"/>
            <a:ext cx="2970371" cy="2068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процессе работы наша команда достигла поставленной цели: смоделирован полет спутника и вывод его на орбиту Луны.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6152" y="2021919"/>
            <a:ext cx="484823" cy="484823"/>
          </a:xfrm>
          <a:prstGeom prst="roundRect">
            <a:avLst>
              <a:gd name="adj" fmla="val 4000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09741" y="2102644"/>
            <a:ext cx="197525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0866358" y="202191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Процесс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866358" y="2487692"/>
            <a:ext cx="2970371" cy="2413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 выполнения задач был произведен сбор информации, созданы физическая и математическая модели, написан код на Python и смоделирован полёт в KSP.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80190" y="5359122"/>
            <a:ext cx="484823" cy="484823"/>
          </a:xfrm>
          <a:prstGeom prst="roundRect">
            <a:avLst>
              <a:gd name="adj" fmla="val 4000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24970" y="5439847"/>
            <a:ext cx="195263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6980396" y="535912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Анализ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980396" y="5824895"/>
            <a:ext cx="685621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Анализ полученных данных показал, что погрешности в расчетах математической модели находятся в пределах допустимых норм.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280190" y="6756916"/>
            <a:ext cx="75564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Таким образом, мы успешно выполнили поставленные задачи и подтвердили адекватность разработанной математической модели.</a:t>
            </a:r>
            <a:endParaRPr lang="en-US" sz="16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1A46F61-21D3-410B-4155-7B82379D9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8862" y="7727835"/>
            <a:ext cx="1733792" cy="390580"/>
          </a:xfrm>
          <a:prstGeom prst="rect">
            <a:avLst/>
          </a:prstGeom>
        </p:spPr>
      </p:pic>
      <p:pic>
        <p:nvPicPr>
          <p:cNvPr id="18" name="Picture 2" descr="Picture background">
            <a:extLst>
              <a:ext uri="{FF2B5EF4-FFF2-40B4-BE49-F238E27FC236}">
                <a16:creationId xmlns:a16="http://schemas.microsoft.com/office/drawing/2014/main" id="{63D007D0-E512-85DA-2A01-AAB12BAF6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1C5B2D-BE99-1802-9A9F-2BFA78179BFA}"/>
              </a:ext>
            </a:extLst>
          </p:cNvPr>
          <p:cNvSpPr txBox="1"/>
          <p:nvPr/>
        </p:nvSpPr>
        <p:spPr>
          <a:xfrm>
            <a:off x="6932000" y="7749083"/>
            <a:ext cx="7663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Bahnschrift Condensed"/>
              </a:rPr>
              <a:t>11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 Condensed"/>
              </a:rPr>
              <a:t>/11</a:t>
            </a:r>
            <a:endParaRPr lang="ru-RU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9606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Цели и задачи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93790" y="1833205"/>
            <a:ext cx="459224" cy="459224"/>
          </a:xfrm>
          <a:prstGeom prst="roundRect">
            <a:avLst>
              <a:gd name="adj" fmla="val 40009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4763" y="1909643"/>
            <a:ext cx="117277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457087" y="183320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Цель: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457087" y="2274451"/>
            <a:ext cx="689312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Смоделировать запуск ракеты-носителя с автоматической межпланетной станцией "Луна-10", просчитать вывод АМС на окололунную орбиту.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93790" y="3688199"/>
            <a:ext cx="459224" cy="459224"/>
          </a:xfrm>
          <a:prstGeom prst="roundRect">
            <a:avLst>
              <a:gd name="adj" fmla="val 40009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29878" y="3764637"/>
            <a:ext cx="187047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457087" y="368819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Задачи: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457087" y="4129445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Изучить историю миссии "Луна-10"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457087" y="4527590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Определить цель работы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457087" y="4925735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Распределить роли в команде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457087" y="5323880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Создать математическую модель полёта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457087" y="5722025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Совершить полет в Kerbal Space Program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457087" y="6120170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Построить графики математической модели и полета в Kerbal Space Program, провести сравнение полученных данных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457087" y="6845022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Описать этапы полета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457087" y="7243167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Подвести итоги проделанной работы</a:t>
            </a:r>
            <a:endParaRPr lang="en-US" sz="1600" dirty="0"/>
          </a:p>
        </p:txBody>
      </p:sp>
      <p:pic>
        <p:nvPicPr>
          <p:cNvPr id="19" name="Picture 2" descr="Picture background">
            <a:extLst>
              <a:ext uri="{FF2B5EF4-FFF2-40B4-BE49-F238E27FC236}">
                <a16:creationId xmlns:a16="http://schemas.microsoft.com/office/drawing/2014/main" id="{A9FE7E9B-260D-9EA8-483C-A97070A92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978E65-D8FE-8B2F-E825-C0694066E480}"/>
              </a:ext>
            </a:extLst>
          </p:cNvPr>
          <p:cNvSpPr txBox="1"/>
          <p:nvPr/>
        </p:nvSpPr>
        <p:spPr>
          <a:xfrm>
            <a:off x="6932000" y="7749083"/>
            <a:ext cx="76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2/11</a:t>
            </a:r>
            <a:endParaRPr lang="ru-RU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4037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Наша команда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68341"/>
            <a:ext cx="538639" cy="5386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72236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Митюхин Данила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93790" y="3188137"/>
            <a:ext cx="30183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Лидер команды, отвечает за моделирование в KSP.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279" y="1968341"/>
            <a:ext cx="538639" cy="53863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5279" y="272236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Громова Алиса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4135279" y="3188137"/>
            <a:ext cx="301835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Отвечает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за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подготовку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отчета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, 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описание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истории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миссии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и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разработку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математической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модели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.</a:t>
            </a:r>
            <a:endParaRPr lang="en-US" sz="1650" dirty="0">
              <a:latin typeface="Roboto"/>
              <a:ea typeface="Roboto"/>
              <a:cs typeface="Roboto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6768" y="1968341"/>
            <a:ext cx="538639" cy="53863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76768" y="272236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Зайцев Егор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7476768" y="3188137"/>
            <a:ext cx="301835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Отвечает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за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создание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презентации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и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создание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видеоматериалов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.</a:t>
            </a:r>
            <a:endParaRPr lang="en-US" sz="165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8257" y="1968341"/>
            <a:ext cx="538639" cy="53863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18257" y="272236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Косухин Ярослав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10818257" y="3188137"/>
            <a:ext cx="30183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Отвечает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за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разработку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математической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модели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и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помощь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в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создании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видеоматериалов</a:t>
            </a:r>
            <a:endParaRPr lang="en-US" sz="1650" dirty="0" err="1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868942"/>
            <a:ext cx="538639" cy="53863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3790" y="562296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Уланов Дмитрий</a:t>
            </a:r>
            <a:endParaRPr lang="en-US" sz="2100" dirty="0"/>
          </a:p>
        </p:txBody>
      </p:sp>
      <p:sp>
        <p:nvSpPr>
          <p:cNvPr id="17" name="Text 10"/>
          <p:cNvSpPr/>
          <p:nvPr/>
        </p:nvSpPr>
        <p:spPr>
          <a:xfrm>
            <a:off x="793790" y="6088737"/>
            <a:ext cx="30183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Отвечает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за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разработку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математической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модели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.</a:t>
            </a:r>
            <a:endParaRPr lang="en-US" sz="165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793790" y="7020758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Наша команда состоит из пяти человек, каждый из которых внёс свой вклад в этот проект.</a:t>
            </a:r>
            <a:endParaRPr lang="en-US" sz="165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154D4B8-A01D-9A07-8035-5558ADD4DD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98862" y="7727835"/>
            <a:ext cx="1733792" cy="390580"/>
          </a:xfrm>
          <a:prstGeom prst="rect">
            <a:avLst/>
          </a:prstGeom>
        </p:spPr>
      </p:pic>
      <p:pic>
        <p:nvPicPr>
          <p:cNvPr id="20" name="Picture 2" descr="Picture background">
            <a:extLst>
              <a:ext uri="{FF2B5EF4-FFF2-40B4-BE49-F238E27FC236}">
                <a16:creationId xmlns:a16="http://schemas.microsoft.com/office/drawing/2014/main" id="{6B9C333C-9AF4-1FB4-1A94-F10EDED4F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6B33E7-A5E0-A83B-471D-803E66BDC2E8}"/>
              </a:ext>
            </a:extLst>
          </p:cNvPr>
          <p:cNvSpPr txBox="1"/>
          <p:nvPr/>
        </p:nvSpPr>
        <p:spPr>
          <a:xfrm>
            <a:off x="6932000" y="7749083"/>
            <a:ext cx="76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3/11</a:t>
            </a:r>
            <a:endParaRPr lang="ru-RU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Описание миссии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32544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Исторический контекст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"Луна-10" - советский автоматический межпланетный зонд, ставший первым искусственным спутником Луны. Запуск стал важной вехой в программе исследования Луны.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Запуск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852505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Состоялся 31 марта 1966 года с космодрома Байконур. Ракета-носитель «Молния-М» успешно вывела станцию на траекторию полета к Луне.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Достижение орбиты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 апреля 1966 года, "Луна-10" достигла окололунной орбиты, став первым искусственным спутником Луны. Станция сыграла ключевую роль в изучении нашего естественного спутника.</a:t>
            </a:r>
            <a:endParaRPr lang="en-US" sz="175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910902-10BE-BDDB-A655-BA7B70F31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862" y="7727835"/>
            <a:ext cx="1733792" cy="390580"/>
          </a:xfrm>
          <a:prstGeom prst="rect">
            <a:avLst/>
          </a:prstGeom>
        </p:spPr>
      </p:pic>
      <p:pic>
        <p:nvPicPr>
          <p:cNvPr id="10" name="Picture 2" descr="Picture background">
            <a:extLst>
              <a:ext uri="{FF2B5EF4-FFF2-40B4-BE49-F238E27FC236}">
                <a16:creationId xmlns:a16="http://schemas.microsoft.com/office/drawing/2014/main" id="{2CB31376-4026-33BD-1151-5C35271F5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BAC69C-6074-59D1-08AC-1BBB90A0E1CE}"/>
              </a:ext>
            </a:extLst>
          </p:cNvPr>
          <p:cNvSpPr txBox="1"/>
          <p:nvPr/>
        </p:nvSpPr>
        <p:spPr>
          <a:xfrm>
            <a:off x="6932000" y="7749083"/>
            <a:ext cx="76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4/11</a:t>
            </a:r>
            <a:endParaRPr lang="ru-RU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37790" y="112037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Конструкция</a:t>
            </a:r>
            <a:endParaRPr lang="en-US" sz="2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7790" y="1802249"/>
            <a:ext cx="737116" cy="10850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896005" y="1949648"/>
            <a:ext cx="196334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Орбитальный модуль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10896005" y="2268379"/>
            <a:ext cx="2940606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Включал научное оборудование, системы связи и управления.</a:t>
            </a:r>
            <a:endParaRPr lang="en-US" sz="1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7790" y="2887266"/>
            <a:ext cx="737116" cy="179224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896005" y="3034665"/>
            <a:ext cx="211538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Научное оборудование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10896005" y="3353395"/>
            <a:ext cx="2940606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Содержал приборы для измерения параметров окружающей среды, такие как гамма-спектрометр, магнитометр, детектор микрометеоритов и другие устройства.</a:t>
            </a:r>
            <a:endParaRPr lang="en-US" sz="11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7790" y="4679513"/>
            <a:ext cx="737116" cy="155650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896005" y="4826913"/>
            <a:ext cx="220027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Двигательная установка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10896005" y="5145643"/>
            <a:ext cx="2940606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Обеспечивала коррекцию траектории полета и выход на окололунную орбиту. Использовалась для стабилизации положения станции на орбите.</a:t>
            </a:r>
            <a:endParaRPr lang="en-US" sz="1150" dirty="0"/>
          </a:p>
        </p:txBody>
      </p:sp>
      <p:sp>
        <p:nvSpPr>
          <p:cNvPr id="13" name="Text 7"/>
          <p:cNvSpPr/>
          <p:nvPr/>
        </p:nvSpPr>
        <p:spPr>
          <a:xfrm>
            <a:off x="9937790" y="6401872"/>
            <a:ext cx="3898821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Конструкция "Луны-10" была разработана с учетом работы в условиях космического пространства и необходимости проведения научных исследований.</a:t>
            </a:r>
            <a:endParaRPr lang="en-US" sz="11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40D227-DC3E-1C13-8772-901C609B3DF8}"/>
              </a:ext>
            </a:extLst>
          </p:cNvPr>
          <p:cNvSpPr txBox="1"/>
          <p:nvPr/>
        </p:nvSpPr>
        <p:spPr>
          <a:xfrm>
            <a:off x="6932000" y="7749083"/>
            <a:ext cx="76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</a:rPr>
              <a:t>5/11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5" name="Picture 2" descr="Picture background">
            <a:extLst>
              <a:ext uri="{FF2B5EF4-FFF2-40B4-BE49-F238E27FC236}">
                <a16:creationId xmlns:a16="http://schemas.microsoft.com/office/drawing/2014/main" id="{54FE1CE9-16EC-DF5B-CA1A-93E3F625A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7572C3-B973-A03F-1F91-8FE55683DC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98862" y="7727835"/>
            <a:ext cx="1733792" cy="3905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4634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Физическая модель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1776293"/>
            <a:ext cx="75564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расчетах использовалась система единиц СИ, а также градусы и радианы. Расчеты включали следующие физические формулы и их следствия: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609850"/>
            <a:ext cx="5867400" cy="39014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6728103"/>
            <a:ext cx="75564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Использование точных физических формул позволило нам с высокой точностью смоделировать поведение ракеты и станции в космическом пространстве.</a:t>
            </a:r>
            <a:endParaRPr lang="en-US" sz="1500" dirty="0"/>
          </a:p>
        </p:txBody>
      </p:sp>
      <p:pic>
        <p:nvPicPr>
          <p:cNvPr id="7" name="Picture 2" descr="Picture background">
            <a:extLst>
              <a:ext uri="{FF2B5EF4-FFF2-40B4-BE49-F238E27FC236}">
                <a16:creationId xmlns:a16="http://schemas.microsoft.com/office/drawing/2014/main" id="{5FA5490D-7409-C892-7E9E-83DE18EDB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DEFB8B-AC44-F336-7C83-23CA79814DD8}"/>
              </a:ext>
            </a:extLst>
          </p:cNvPr>
          <p:cNvSpPr txBox="1"/>
          <p:nvPr/>
        </p:nvSpPr>
        <p:spPr>
          <a:xfrm>
            <a:off x="6932000" y="7749083"/>
            <a:ext cx="76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6/11</a:t>
            </a:r>
            <a:endParaRPr lang="ru-RU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2584"/>
            <a:ext cx="68210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Математическая модель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21525"/>
            <a:ext cx="3664863" cy="3530084"/>
          </a:xfrm>
          <a:prstGeom prst="roundRect">
            <a:avLst>
              <a:gd name="adj" fmla="val 578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3464" y="19711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Описание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43464" y="2461617"/>
            <a:ext cx="316551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математической модели подробно описаны физические законы, модели и формулы, использованные в симуляции подъёма ракеты "Молния-М" с модулем "Луна-10".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1721525"/>
            <a:ext cx="3664863" cy="3530084"/>
          </a:xfrm>
          <a:prstGeom prst="roundRect">
            <a:avLst>
              <a:gd name="adj" fmla="val 578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5141" y="19711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Условия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5141" y="2461617"/>
            <a:ext cx="31655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Модель включает описание атмосферных условий, гравитационных сил, двигательной тяги, расхода топлива.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78423"/>
            <a:ext cx="7556421" cy="2078474"/>
          </a:xfrm>
          <a:prstGeom prst="roundRect">
            <a:avLst>
              <a:gd name="adj" fmla="val 982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3464" y="5728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Траектория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3464" y="6218515"/>
            <a:ext cx="705707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Описывается обновление траектории полёта, а также управление изменением угла тангажа для достижения необходимой орбиты.</a:t>
            </a:r>
            <a:endParaRPr lang="en-US" sz="1750" dirty="0"/>
          </a:p>
        </p:txBody>
      </p:sp>
      <p:pic>
        <p:nvPicPr>
          <p:cNvPr id="13" name="Picture 2" descr="Picture background">
            <a:extLst>
              <a:ext uri="{FF2B5EF4-FFF2-40B4-BE49-F238E27FC236}">
                <a16:creationId xmlns:a16="http://schemas.microsoft.com/office/drawing/2014/main" id="{1BE0278F-BB19-41E2-C736-1E05307F1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CA893E-E60A-32E2-5985-8002CD01E320}"/>
              </a:ext>
            </a:extLst>
          </p:cNvPr>
          <p:cNvSpPr txBox="1"/>
          <p:nvPr/>
        </p:nvSpPr>
        <p:spPr>
          <a:xfrm>
            <a:off x="6932000" y="7749083"/>
            <a:ext cx="76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7/11</a:t>
            </a:r>
            <a:endParaRPr lang="ru-RU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037265-B721-1302-C1D6-1357A604C07E}"/>
              </a:ext>
            </a:extLst>
          </p:cNvPr>
          <p:cNvSpPr txBox="1"/>
          <p:nvPr/>
        </p:nvSpPr>
        <p:spPr>
          <a:xfrm>
            <a:off x="1911083" y="248663"/>
            <a:ext cx="1081143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5400" b="1" dirty="0">
                <a:solidFill>
                  <a:schemeClr val="bg1"/>
                </a:solidFill>
              </a:rPr>
              <a:t>Сравнение полученных графиков</a:t>
            </a:r>
            <a:endParaRPr lang="ru-RU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4" name="Рисунок 3" descr="Изображение выглядит как текст, диаграмма, линия, График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92E39D3D-6A0C-3295-2555-B9E729CE3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05" y="1643288"/>
            <a:ext cx="13285694" cy="44823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7FA6E4-8BA3-B9A8-2540-092CDCD11256}"/>
              </a:ext>
            </a:extLst>
          </p:cNvPr>
          <p:cNvSpPr txBox="1"/>
          <p:nvPr/>
        </p:nvSpPr>
        <p:spPr>
          <a:xfrm>
            <a:off x="2470133" y="6320443"/>
            <a:ext cx="96926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solidFill>
                  <a:schemeClr val="bg1"/>
                </a:solidFill>
                <a:ea typeface="Calibri"/>
                <a:cs typeface="Calibri"/>
              </a:rPr>
              <a:t>Графики, полученные при вычисление математической модели и полученные в симуляции наложены друг на друга.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6248A9D-B58D-DD39-4EC3-F2D8692606CB}"/>
              </a:ext>
            </a:extLst>
          </p:cNvPr>
          <p:cNvSpPr/>
          <p:nvPr/>
        </p:nvSpPr>
        <p:spPr>
          <a:xfrm>
            <a:off x="12827725" y="7759336"/>
            <a:ext cx="1724297" cy="4180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0EA4A-6AB6-732E-2860-DB3E297C671F}"/>
              </a:ext>
            </a:extLst>
          </p:cNvPr>
          <p:cNvSpPr txBox="1"/>
          <p:nvPr/>
        </p:nvSpPr>
        <p:spPr>
          <a:xfrm>
            <a:off x="6884126" y="7759338"/>
            <a:ext cx="653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767171"/>
                </a:solidFill>
                <a:latin typeface="Bahnschrift Condensed"/>
              </a:rPr>
              <a:t>8/11</a:t>
            </a:r>
            <a:endParaRPr lang="en-US" dirty="0"/>
          </a:p>
        </p:txBody>
      </p:sp>
      <p:pic>
        <p:nvPicPr>
          <p:cNvPr id="7" name="Picture 2" descr="Picture background">
            <a:extLst>
              <a:ext uri="{FF2B5EF4-FFF2-40B4-BE49-F238E27FC236}">
                <a16:creationId xmlns:a16="http://schemas.microsoft.com/office/drawing/2014/main" id="{6C2290EA-CD8A-75F4-7C06-C9C18336C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024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0577"/>
            <a:ext cx="5434370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Программная реализация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303770" y="1682353"/>
            <a:ext cx="22860" cy="5273159"/>
          </a:xfrm>
          <a:prstGeom prst="roundRect">
            <a:avLst>
              <a:gd name="adj" fmla="val 66976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551414" y="2053590"/>
            <a:ext cx="595313" cy="2286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5" name="Shape 3"/>
          <p:cNvSpPr/>
          <p:nvPr/>
        </p:nvSpPr>
        <p:spPr>
          <a:xfrm>
            <a:off x="7123867" y="1873687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66265" y="1937385"/>
            <a:ext cx="97750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4253151" y="185237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matplotlib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93790" y="2220158"/>
            <a:ext cx="55858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графиков для визуализации данных полета.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7483673" y="2904053"/>
            <a:ext cx="595313" cy="2286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10" name="Shape 8"/>
          <p:cNvSpPr/>
          <p:nvPr/>
        </p:nvSpPr>
        <p:spPr>
          <a:xfrm>
            <a:off x="7123867" y="2724150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37214" y="2787848"/>
            <a:ext cx="15585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8250793" y="270283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kRPC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8250793" y="3070622"/>
            <a:ext cx="55858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Получение телеметрии ракеты и работа с KSP через Python.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6551414" y="3669506"/>
            <a:ext cx="595313" cy="2286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15" name="Shape 13"/>
          <p:cNvSpPr/>
          <p:nvPr/>
        </p:nvSpPr>
        <p:spPr>
          <a:xfrm>
            <a:off x="7123867" y="3489603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38167" y="3553301"/>
            <a:ext cx="154067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4253151" y="346829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time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793790" y="3836075"/>
            <a:ext cx="55858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Измерение времени, реализация пауз для управления процессом.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7483673" y="4434959"/>
            <a:ext cx="595313" cy="2286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20" name="Shape 18"/>
          <p:cNvSpPr/>
          <p:nvPr/>
        </p:nvSpPr>
        <p:spPr>
          <a:xfrm>
            <a:off x="7123867" y="4255056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32928" y="4318754"/>
            <a:ext cx="164544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8250793" y="423374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csv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8250793" y="4601528"/>
            <a:ext cx="55858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Экспорт данных в .csv файл для анализа и хранения.</a:t>
            </a:r>
            <a:endParaRPr lang="en-US" sz="1300" dirty="0"/>
          </a:p>
        </p:txBody>
      </p:sp>
      <p:sp>
        <p:nvSpPr>
          <p:cNvPr id="24" name="Shape 22"/>
          <p:cNvSpPr/>
          <p:nvPr/>
        </p:nvSpPr>
        <p:spPr>
          <a:xfrm>
            <a:off x="6551414" y="5200412"/>
            <a:ext cx="595313" cy="2286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25" name="Shape 23"/>
          <p:cNvSpPr/>
          <p:nvPr/>
        </p:nvSpPr>
        <p:spPr>
          <a:xfrm>
            <a:off x="7123867" y="5020508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35904" y="5084207"/>
            <a:ext cx="158472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4253151" y="499919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NumPy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793790" y="5366980"/>
            <a:ext cx="558581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Решение математических уравнений, необходимых для моделирования.</a:t>
            </a:r>
            <a:endParaRPr lang="en-US" sz="1300" dirty="0"/>
          </a:p>
        </p:txBody>
      </p:sp>
      <p:sp>
        <p:nvSpPr>
          <p:cNvPr id="29" name="Shape 27"/>
          <p:cNvSpPr/>
          <p:nvPr/>
        </p:nvSpPr>
        <p:spPr>
          <a:xfrm>
            <a:off x="7483673" y="5965865"/>
            <a:ext cx="595313" cy="2286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30" name="Shape 28"/>
          <p:cNvSpPr/>
          <p:nvPr/>
        </p:nvSpPr>
        <p:spPr>
          <a:xfrm>
            <a:off x="7123867" y="5785961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230904" y="5849660"/>
            <a:ext cx="16859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6</a:t>
            </a:r>
            <a:endParaRPr lang="en-US" sz="2000" dirty="0"/>
          </a:p>
        </p:txBody>
      </p:sp>
      <p:sp>
        <p:nvSpPr>
          <p:cNvPr id="32" name="Text 30"/>
          <p:cNvSpPr/>
          <p:nvPr/>
        </p:nvSpPr>
        <p:spPr>
          <a:xfrm>
            <a:off x="8250793" y="5764649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Pandas</a:t>
            </a:r>
            <a:endParaRPr lang="en-US" sz="1650" dirty="0"/>
          </a:p>
        </p:txBody>
      </p:sp>
      <p:sp>
        <p:nvSpPr>
          <p:cNvPr id="33" name="Text 31"/>
          <p:cNvSpPr/>
          <p:nvPr/>
        </p:nvSpPr>
        <p:spPr>
          <a:xfrm>
            <a:off x="8250793" y="6132433"/>
            <a:ext cx="55858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Организация данных, их дальнейшая передача в .csv формат.</a:t>
            </a:r>
            <a:endParaRPr lang="en-US" sz="1300" dirty="0"/>
          </a:p>
        </p:txBody>
      </p:sp>
      <p:sp>
        <p:nvSpPr>
          <p:cNvPr id="34" name="Text 32"/>
          <p:cNvSpPr/>
          <p:nvPr/>
        </p:nvSpPr>
        <p:spPr>
          <a:xfrm>
            <a:off x="793790" y="7146846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Использование этих библиотек позволило нам автоматизировать процесс моделирования и анализа данных, сделав его более эффективным и точным.</a:t>
            </a:r>
            <a:endParaRPr lang="en-US" sz="1300" dirty="0"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C667BBC-77C5-307F-1A17-9BFE32B53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862" y="7727835"/>
            <a:ext cx="1733792" cy="390580"/>
          </a:xfrm>
          <a:prstGeom prst="rect">
            <a:avLst/>
          </a:prstGeom>
        </p:spPr>
      </p:pic>
      <p:pic>
        <p:nvPicPr>
          <p:cNvPr id="36" name="Picture 2" descr="Picture background">
            <a:extLst>
              <a:ext uri="{FF2B5EF4-FFF2-40B4-BE49-F238E27FC236}">
                <a16:creationId xmlns:a16="http://schemas.microsoft.com/office/drawing/2014/main" id="{3120D377-CD6D-9C3B-2701-AEC188EE2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69F0C70-8CCD-93EE-1789-1E445740620D}"/>
              </a:ext>
            </a:extLst>
          </p:cNvPr>
          <p:cNvSpPr txBox="1"/>
          <p:nvPr/>
        </p:nvSpPr>
        <p:spPr>
          <a:xfrm>
            <a:off x="6932000" y="7749083"/>
            <a:ext cx="7663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 Condensed"/>
              </a:rPr>
              <a:t>9/11</a:t>
            </a:r>
            <a:endParaRPr lang="ru-RU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692</Words>
  <Application>Microsoft Office PowerPoint</Application>
  <PresentationFormat>Произвольный</PresentationFormat>
  <Paragraphs>108</Paragraphs>
  <Slides>11</Slides>
  <Notes>10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Егор Зайцев</cp:lastModifiedBy>
  <cp:revision>92</cp:revision>
  <dcterms:created xsi:type="dcterms:W3CDTF">2025-02-17T21:28:36Z</dcterms:created>
  <dcterms:modified xsi:type="dcterms:W3CDTF">2025-02-18T10:04:41Z</dcterms:modified>
</cp:coreProperties>
</file>